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2"/>
    <p:sldMasterId id="2147483692" r:id="rId3"/>
  </p:sldMasterIdLst>
  <p:notesMasterIdLst>
    <p:notesMasterId r:id="rId27"/>
  </p:notesMasterIdLst>
  <p:sldIdLst>
    <p:sldId id="524" r:id="rId4"/>
    <p:sldId id="486" r:id="rId5"/>
    <p:sldId id="487" r:id="rId6"/>
    <p:sldId id="490" r:id="rId7"/>
    <p:sldId id="491" r:id="rId8"/>
    <p:sldId id="494" r:id="rId9"/>
    <p:sldId id="495" r:id="rId10"/>
    <p:sldId id="496" r:id="rId11"/>
    <p:sldId id="497" r:id="rId12"/>
    <p:sldId id="498" r:id="rId13"/>
    <p:sldId id="499" r:id="rId14"/>
    <p:sldId id="502" r:id="rId15"/>
    <p:sldId id="503" r:id="rId16"/>
    <p:sldId id="504" r:id="rId17"/>
    <p:sldId id="505" r:id="rId18"/>
    <p:sldId id="507" r:id="rId19"/>
    <p:sldId id="511" r:id="rId20"/>
    <p:sldId id="512" r:id="rId21"/>
    <p:sldId id="513" r:id="rId22"/>
    <p:sldId id="514" r:id="rId23"/>
    <p:sldId id="515" r:id="rId24"/>
    <p:sldId id="516" r:id="rId25"/>
    <p:sldId id="5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2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149B1-FA07-470C-B63F-5B11B5BEC4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58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C492-D88A-4D40-B07B-6294B825B258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15FE-5C60-4DCE-8EE7-7DF5650E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7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C492-D88A-4D40-B07B-6294B825B258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15FE-5C60-4DCE-8EE7-7DF5650ED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4313-F1E0-4850-8E74-E9285FBC688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3730-5871-4AF1-B3C5-78FC0EB85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2"/>
          <p:cNvSpPr>
            <a:spLocks noGrp="1"/>
          </p:cNvSpPr>
          <p:nvPr>
            <p:ph type="title"/>
          </p:nvPr>
        </p:nvSpPr>
        <p:spPr>
          <a:xfrm>
            <a:off x="872793" y="140246"/>
            <a:ext cx="10509440" cy="200245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Understanding the HER2-Positive </a:t>
            </a:r>
            <a:br>
              <a:rPr lang="en-US" sz="4800" b="1" dirty="0" smtClean="0"/>
            </a:br>
            <a:r>
              <a:rPr lang="en-US" sz="4800" b="1" dirty="0" smtClean="0"/>
              <a:t>Story in Colorectal Cancer</a:t>
            </a:r>
            <a:endParaRPr lang="en-US" sz="4800" b="1" dirty="0"/>
          </a:p>
        </p:txBody>
      </p:sp>
      <p:sp>
        <p:nvSpPr>
          <p:cNvPr id="1048642" name="Text Placeholder 3"/>
          <p:cNvSpPr>
            <a:spLocks noGrp="1"/>
          </p:cNvSpPr>
          <p:nvPr>
            <p:ph type="body" idx="1"/>
          </p:nvPr>
        </p:nvSpPr>
        <p:spPr>
          <a:xfrm>
            <a:off x="1418012" y="2786058"/>
            <a:ext cx="9718558" cy="372392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500" b="1" dirty="0" err="1" smtClean="0"/>
              <a:t>Micheal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Georgeos,MD,CES</a:t>
            </a:r>
            <a:endParaRPr lang="en-US" sz="3500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/>
              <a:t>Professor,Hematology</a:t>
            </a:r>
            <a:r>
              <a:rPr lang="en-US" b="1" dirty="0" smtClean="0"/>
              <a:t>/Oncology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Faculty of medicine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/>
              <a:t>Tishreen</a:t>
            </a:r>
            <a:r>
              <a:rPr lang="en-US" b="1" dirty="0" smtClean="0"/>
              <a:t> University Hospital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/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Syrian Oncology Association Meeting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Damascus 27-28 /06/ 2024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AEs of Lapatinib </a:t>
            </a:r>
          </a:p>
        </p:txBody>
      </p:sp>
      <p:pic>
        <p:nvPicPr>
          <p:cNvPr id="2097167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j-lt"/>
              </a:rPr>
              <a:t>Case Study 1 Discussion</a:t>
            </a:r>
            <a:r>
              <a:rPr lang="en-US" sz="2800">
                <a:latin typeface="+mj-lt"/>
              </a:rPr>
              <a:t/>
            </a:r>
            <a:br>
              <a:rPr lang="en-US" sz="2800">
                <a:latin typeface="+mj-lt"/>
              </a:rPr>
            </a:br>
            <a:r>
              <a:rPr lang="en-US" sz="2800" i="1">
                <a:latin typeface="+mj-lt"/>
              </a:rPr>
              <a:t>Expert Perspectives </a:t>
            </a:r>
            <a:endParaRPr lang="en-US" sz="2800" i="1" dirty="0">
              <a:latin typeface="+mj-lt"/>
            </a:endParaRPr>
          </a:p>
        </p:txBody>
      </p:sp>
      <p:pic>
        <p:nvPicPr>
          <p:cNvPr id="2097168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</a:t>
            </a:r>
            <a:r>
              <a:rPr lang="en-US" sz="3400"/>
              <a:t/>
            </a:r>
            <a:br>
              <a:rPr lang="en-US" sz="3400"/>
            </a:br>
            <a:r>
              <a:rPr lang="en-US" sz="3100" i="1"/>
              <a:t>49-Year-Old Man With Metastatic Colon Cancer (cont)</a:t>
            </a:r>
            <a:endParaRPr lang="en-US" sz="3400" i="1" dirty="0"/>
          </a:p>
        </p:txBody>
      </p:sp>
      <p:pic>
        <p:nvPicPr>
          <p:cNvPr id="2097171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Use of HER2-Targeted Agents in CRC</a:t>
            </a:r>
            <a:endParaRPr lang="en-US"/>
          </a:p>
        </p:txBody>
      </p:sp>
      <p:pic>
        <p:nvPicPr>
          <p:cNvPr id="2097172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HERACLES-A</a:t>
            </a:r>
          </a:p>
        </p:txBody>
      </p:sp>
      <p:pic>
        <p:nvPicPr>
          <p:cNvPr id="209717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HERACLES-A</a:t>
            </a:r>
            <a:br>
              <a:rPr lang="en-GB"/>
            </a:br>
            <a:r>
              <a:rPr lang="en-GB" sz="3100" i="1"/>
              <a:t>Response Outcomes</a:t>
            </a:r>
            <a:endParaRPr lang="en-US" i="1" dirty="0">
              <a:ea typeface="Roboto Cn"/>
              <a:cs typeface="Roboto Cn"/>
            </a:endParaRPr>
          </a:p>
        </p:txBody>
      </p:sp>
      <p:pic>
        <p:nvPicPr>
          <p:cNvPr id="2097174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MyPathway</a:t>
            </a:r>
            <a:br>
              <a:rPr lang="en-US"/>
            </a:br>
            <a:r>
              <a:rPr lang="en-US" sz="3100" i="1"/>
              <a:t>Study Design</a:t>
            </a:r>
            <a:endParaRPr lang="en-US" i="1" dirty="0"/>
          </a:p>
        </p:txBody>
      </p:sp>
      <p:pic>
        <p:nvPicPr>
          <p:cNvPr id="2097176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DESTINY-CRC01</a:t>
            </a:r>
            <a:br>
              <a:rPr lang="en-GB"/>
            </a:br>
            <a:r>
              <a:rPr lang="en-GB" sz="3100" i="1"/>
              <a:t>Response Outcomes (Final Analysis)</a:t>
            </a:r>
            <a:endParaRPr lang="en-US" i="1" dirty="0"/>
          </a:p>
        </p:txBody>
      </p:sp>
      <p:pic>
        <p:nvPicPr>
          <p:cNvPr id="2097180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DESTINY-CRC01</a:t>
            </a:r>
            <a:br>
              <a:rPr lang="en-GB"/>
            </a:br>
            <a:r>
              <a:rPr lang="en-GB" sz="3100" i="1"/>
              <a:t>Survival Outcomes (Final Analysis)</a:t>
            </a:r>
            <a:endParaRPr lang="en-US" i="1" dirty="0">
              <a:ea typeface="Roboto Cn"/>
              <a:cs typeface="Roboto Cn"/>
            </a:endParaRPr>
          </a:p>
        </p:txBody>
      </p:sp>
      <p:pic>
        <p:nvPicPr>
          <p:cNvPr id="2097181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DESTINY-CRC01: Trastuzumab Deruxtecan for HER2-Positive mCRC: Most Common TEAEs (≥ 10%)</a:t>
            </a:r>
          </a:p>
        </p:txBody>
      </p:sp>
      <p:pic>
        <p:nvPicPr>
          <p:cNvPr id="2097182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HER2</a:t>
            </a:r>
            <a:r>
              <a:rPr lang="en-US"/>
              <a:t>/</a:t>
            </a:r>
            <a:r>
              <a:rPr lang="en-US" i="1"/>
              <a:t>ERBB2</a:t>
            </a:r>
            <a:r>
              <a:rPr lang="en-US"/>
              <a:t> Overexpression/Amplification in CRC</a:t>
            </a:r>
          </a:p>
        </p:txBody>
      </p:sp>
      <p:pic>
        <p:nvPicPr>
          <p:cNvPr id="2097155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MOUNTAINEER</a:t>
            </a:r>
          </a:p>
        </p:txBody>
      </p:sp>
      <p:pic>
        <p:nvPicPr>
          <p:cNvPr id="209718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MOUNTAINEER</a:t>
            </a:r>
            <a:br>
              <a:rPr lang="en-US"/>
            </a:br>
            <a:r>
              <a:rPr lang="en-US" sz="3100" i="1"/>
              <a:t>Efficacy Outcomes </a:t>
            </a:r>
            <a:endParaRPr lang="en-US" i="1" dirty="0"/>
          </a:p>
        </p:txBody>
      </p:sp>
      <p:pic>
        <p:nvPicPr>
          <p:cNvPr id="2097184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Common TEAEs (≥ 10%) for Tucatinib + Trastuzumab</a:t>
            </a:r>
          </a:p>
        </p:txBody>
      </p:sp>
      <p:pic>
        <p:nvPicPr>
          <p:cNvPr id="2097185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 </a:t>
            </a:r>
          </a:p>
        </p:txBody>
      </p:sp>
      <p:pic>
        <p:nvPicPr>
          <p:cNvPr id="2097189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ERBB2</a:t>
            </a:r>
            <a:r>
              <a:rPr lang="en-GB"/>
              <a:t> Amplification as a Predictive Biomarker</a:t>
            </a:r>
            <a:endParaRPr lang="en-US" i="1">
              <a:ea typeface="Roboto Cn"/>
              <a:cs typeface="Roboto Cn"/>
            </a:endParaRPr>
          </a:p>
        </p:txBody>
      </p:sp>
      <p:pic>
        <p:nvPicPr>
          <p:cNvPr id="2097156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HER2 Receptor</a:t>
            </a:r>
          </a:p>
        </p:txBody>
      </p:sp>
      <p:pic>
        <p:nvPicPr>
          <p:cNvPr id="2097159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for </a:t>
            </a:r>
            <a:r>
              <a:rPr lang="en-US" i="1"/>
              <a:t>HER2</a:t>
            </a:r>
            <a:r>
              <a:rPr lang="en-US"/>
              <a:t> Abnormalities</a:t>
            </a:r>
          </a:p>
        </p:txBody>
      </p:sp>
      <p:pic>
        <p:nvPicPr>
          <p:cNvPr id="2097160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100" i="1"/>
              <a:t>58-Year-Old Man With Metastatic Rectal Cancer</a:t>
            </a:r>
            <a:endParaRPr lang="en-US" i="1" dirty="0"/>
          </a:p>
        </p:txBody>
      </p:sp>
      <p:pic>
        <p:nvPicPr>
          <p:cNvPr id="209716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r>
              <a:rPr lang="en-US" sz="3400"/>
              <a:t/>
            </a:r>
            <a:br>
              <a:rPr lang="en-US" sz="3400"/>
            </a:br>
            <a:r>
              <a:rPr lang="en-US" sz="3100" i="1"/>
              <a:t>58-Year-Old Man With Metastatic Rectal Cancer (cont)</a:t>
            </a:r>
            <a:endParaRPr lang="en-US" sz="3400" i="1" dirty="0"/>
          </a:p>
        </p:txBody>
      </p:sp>
      <p:pic>
        <p:nvPicPr>
          <p:cNvPr id="2097164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r>
              <a:rPr lang="en-US" sz="3400"/>
              <a:t/>
            </a:r>
            <a:br>
              <a:rPr lang="en-US" sz="3400"/>
            </a:br>
            <a:r>
              <a:rPr lang="en-US" sz="3100" i="1"/>
              <a:t>58-Year-Old Man With Metastatic Rectal Cancer (cont)</a:t>
            </a:r>
            <a:endParaRPr lang="en-US" sz="3400" i="1" dirty="0"/>
          </a:p>
        </p:txBody>
      </p:sp>
      <p:pic>
        <p:nvPicPr>
          <p:cNvPr id="2097165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</a:t>
            </a:r>
            <a:br>
              <a:rPr lang="en-US"/>
            </a:br>
            <a:r>
              <a:rPr lang="en-US" sz="3100" i="1"/>
              <a:t>Treatment With Lapatinib + Trastuzumab</a:t>
            </a:r>
            <a:endParaRPr lang="en-US" i="1" dirty="0"/>
          </a:p>
        </p:txBody>
      </p:sp>
      <p:pic>
        <p:nvPicPr>
          <p:cNvPr id="2097166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64A03675-BD20-4F1B-B160-2C838AF8ADE2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174144a6-14cb-4f4b-ada6-445a4558a3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100</Words>
  <Application>Microsoft Office PowerPoint</Application>
  <PresentationFormat>مخصص</PresentationFormat>
  <Paragraphs>36</Paragraphs>
  <Slides>23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Understanding the HER2-Positive  Story in Colorectal Cancer</vt:lpstr>
      <vt:lpstr>HER2/ERBB2 Overexpression/Amplification in CRC</vt:lpstr>
      <vt:lpstr>ERBB2 Amplification as a Predictive Biomarker</vt:lpstr>
      <vt:lpstr>HER2 Receptor</vt:lpstr>
      <vt:lpstr>Testing for HER2 Abnormalities</vt:lpstr>
      <vt:lpstr>Case 1 58-Year-Old Man With Metastatic Rectal Cancer</vt:lpstr>
      <vt:lpstr>Case 1 58-Year-Old Man With Metastatic Rectal Cancer (cont)</vt:lpstr>
      <vt:lpstr>Case 1 58-Year-Old Man With Metastatic Rectal Cancer (cont)</vt:lpstr>
      <vt:lpstr>Case 1 Treatment With Lapatinib + Trastuzumab</vt:lpstr>
      <vt:lpstr>Common AEs of Lapatinib </vt:lpstr>
      <vt:lpstr>Case Study 1 Discussion Expert Perspectives </vt:lpstr>
      <vt:lpstr>Case 2 49-Year-Old Man With Metastatic Colon Cancer (cont)</vt:lpstr>
      <vt:lpstr>Current Use of HER2-Targeted Agents in CRC</vt:lpstr>
      <vt:lpstr>HERACLES-A</vt:lpstr>
      <vt:lpstr>HERACLES-A Response Outcomes</vt:lpstr>
      <vt:lpstr>MyPathway Study Design</vt:lpstr>
      <vt:lpstr>DESTINY-CRC01 Response Outcomes (Final Analysis)</vt:lpstr>
      <vt:lpstr>DESTINY-CRC01 Survival Outcomes (Final Analysis)</vt:lpstr>
      <vt:lpstr>DESTINY-CRC01: Trastuzumab Deruxtecan for HER2-Positive mCRC: Most Common TEAEs (≥ 10%)</vt:lpstr>
      <vt:lpstr>MOUNTAINEER</vt:lpstr>
      <vt:lpstr>MOUNTAINEER Efficacy Outcomes </vt:lpstr>
      <vt:lpstr>Most Common TEAEs (≥ 10%) for Tucatinib + Trastuzumab</vt:lpstr>
      <vt:lpstr>Concluding Remarks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majd</cp:lastModifiedBy>
  <cp:revision>7</cp:revision>
  <dcterms:created xsi:type="dcterms:W3CDTF">2023-03-18T03:34:54Z</dcterms:created>
  <dcterms:modified xsi:type="dcterms:W3CDTF">2024-07-24T07:56:35Z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  <property fmtid="{D5CDD505-2E9C-101B-9397-08002B2CF9AE}" pid="3" name="ICV">
    <vt:lpwstr>a763523af4a9411ebf2dc9607dc7854d</vt:lpwstr>
  </property>
</Properties>
</file>